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1" d="100"/>
          <a:sy n="61" d="100"/>
        </p:scale>
        <p:origin x="61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279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1385292"/>
            <a:ext cx="7415927" cy="3193971"/>
          </a:xfrm>
          <a:prstGeom prst="rect">
            <a:avLst/>
          </a:prstGeom>
          <a:noFill/>
          <a:ln/>
        </p:spPr>
        <p:txBody>
          <a:bodyPr wrap="square" rtlCol="0" anchor="t"/>
          <a:lstStyle/>
          <a:p>
            <a:pPr marL="0" indent="0">
              <a:lnSpc>
                <a:spcPts val="8384"/>
              </a:lnSpc>
              <a:buNone/>
            </a:pPr>
            <a:r>
              <a:rPr lang="en-US" sz="6707" b="1" dirty="0">
                <a:solidFill>
                  <a:srgbClr val="F0F4F1"/>
                </a:solidFill>
                <a:latin typeface="Syne" pitchFamily="34" charset="0"/>
                <a:ea typeface="Syne" pitchFamily="34" charset="-122"/>
                <a:cs typeface="Syne" pitchFamily="34" charset="-120"/>
              </a:rPr>
              <a:t>Introduction to CRM Software</a:t>
            </a:r>
            <a:endParaRPr lang="en-US" sz="6707" dirty="0"/>
          </a:p>
        </p:txBody>
      </p:sp>
      <p:sp>
        <p:nvSpPr>
          <p:cNvPr id="6" name="Text 2"/>
          <p:cNvSpPr/>
          <p:nvPr/>
        </p:nvSpPr>
        <p:spPr>
          <a:xfrm>
            <a:off x="6350437" y="4949547"/>
            <a:ext cx="7415927" cy="1185148"/>
          </a:xfrm>
          <a:prstGeom prst="rect">
            <a:avLst/>
          </a:prstGeom>
          <a:noFill/>
          <a:ln/>
        </p:spPr>
        <p:txBody>
          <a:bodyPr wrap="square" rtlCol="0" anchor="t"/>
          <a:lstStyle/>
          <a:p>
            <a:pPr marL="0" indent="0">
              <a:lnSpc>
                <a:spcPts val="3110"/>
              </a:lnSpc>
              <a:buNone/>
            </a:pPr>
            <a:r>
              <a:rPr lang="en-US" sz="1944" dirty="0">
                <a:solidFill>
                  <a:srgbClr val="D7E5D8"/>
                </a:solidFill>
                <a:latin typeface="Syne" pitchFamily="34" charset="0"/>
                <a:ea typeface="Syne" pitchFamily="34" charset="-122"/>
                <a:cs typeface="Syne" pitchFamily="34" charset="-120"/>
              </a:rPr>
              <a:t>CRM software is a powerful tool that helps businesses manage and improve their customer relationships. It's used by companies of all sizes to optimize sales, marketing, and customer service processes.</a:t>
            </a:r>
            <a:endParaRPr lang="en-US" sz="1944" dirty="0"/>
          </a:p>
        </p:txBody>
      </p:sp>
      <p:sp>
        <p:nvSpPr>
          <p:cNvPr id="9" name="Text 4"/>
          <p:cNvSpPr/>
          <p:nvPr/>
        </p:nvSpPr>
        <p:spPr>
          <a:xfrm>
            <a:off x="6868716" y="6412349"/>
            <a:ext cx="2109668" cy="431959"/>
          </a:xfrm>
          <a:prstGeom prst="rect">
            <a:avLst/>
          </a:prstGeom>
          <a:noFill/>
          <a:ln/>
        </p:spPr>
        <p:txBody>
          <a:bodyPr wrap="none" rtlCol="0" anchor="t"/>
          <a:lstStyle/>
          <a:p>
            <a:pPr marL="0" indent="0" algn="l">
              <a:lnSpc>
                <a:spcPts val="3402"/>
              </a:lnSpc>
              <a:buNone/>
            </a:pPr>
            <a:r>
              <a:rPr lang="en-US" sz="2430" b="1" dirty="0" smtClean="0">
                <a:solidFill>
                  <a:srgbClr val="D7E5D8"/>
                </a:solidFill>
                <a:latin typeface="Syne" pitchFamily="34" charset="0"/>
                <a:ea typeface="Syne" pitchFamily="34" charset="-122"/>
              </a:rPr>
              <a:t>Timothy </a:t>
            </a:r>
            <a:r>
              <a:rPr lang="en-US" sz="2430" b="1" dirty="0" err="1" smtClean="0">
                <a:solidFill>
                  <a:srgbClr val="D7E5D8"/>
                </a:solidFill>
                <a:latin typeface="Syne" pitchFamily="34" charset="0"/>
                <a:ea typeface="Syne" pitchFamily="34" charset="-122"/>
              </a:rPr>
              <a:t>opiyo</a:t>
            </a:r>
            <a:endParaRPr lang="en-US" sz="243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534882"/>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0" y="0"/>
            <a:ext cx="5486400" cy="9534882"/>
          </a:xfrm>
          <a:prstGeom prst="rect">
            <a:avLst/>
          </a:prstGeom>
        </p:spPr>
      </p:pic>
      <p:sp>
        <p:nvSpPr>
          <p:cNvPr id="5" name="Text 1"/>
          <p:cNvSpPr/>
          <p:nvPr/>
        </p:nvSpPr>
        <p:spPr>
          <a:xfrm>
            <a:off x="6091238" y="475178"/>
            <a:ext cx="7934325" cy="1080135"/>
          </a:xfrm>
          <a:prstGeom prst="rect">
            <a:avLst/>
          </a:prstGeom>
          <a:noFill/>
          <a:ln/>
        </p:spPr>
        <p:txBody>
          <a:bodyPr wrap="square" rtlCol="0" anchor="t"/>
          <a:lstStyle/>
          <a:p>
            <a:pPr marL="0" indent="0">
              <a:lnSpc>
                <a:spcPts val="4253"/>
              </a:lnSpc>
              <a:buNone/>
            </a:pPr>
            <a:r>
              <a:rPr lang="en-US" sz="3402" b="1" dirty="0">
                <a:solidFill>
                  <a:srgbClr val="F0F4F1"/>
                </a:solidFill>
                <a:latin typeface="Syne" pitchFamily="34" charset="0"/>
                <a:ea typeface="Syne" pitchFamily="34" charset="-122"/>
                <a:cs typeface="Syne" pitchFamily="34" charset="-120"/>
              </a:rPr>
              <a:t>Defining CRM Software</a:t>
            </a:r>
            <a:endParaRPr lang="en-US" sz="3402" dirty="0"/>
          </a:p>
        </p:txBody>
      </p:sp>
      <p:sp>
        <p:nvSpPr>
          <p:cNvPr id="6" name="Text 2"/>
          <p:cNvSpPr/>
          <p:nvPr/>
        </p:nvSpPr>
        <p:spPr>
          <a:xfrm>
            <a:off x="6091238" y="1814513"/>
            <a:ext cx="7934325" cy="829747"/>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CRM stands for Customer Relationship Management. CRM software is designed to centralize and manage all interactions with customers, from initial contact to ongoing support. This enables businesses to understand their customers better and personalize their interactions.</a:t>
            </a:r>
            <a:endParaRPr lang="en-US" sz="1361" dirty="0"/>
          </a:p>
        </p:txBody>
      </p:sp>
      <p:sp>
        <p:nvSpPr>
          <p:cNvPr id="7" name="Shape 3"/>
          <p:cNvSpPr/>
          <p:nvPr/>
        </p:nvSpPr>
        <p:spPr>
          <a:xfrm>
            <a:off x="6091238" y="2838569"/>
            <a:ext cx="7934325" cy="1564005"/>
          </a:xfrm>
          <a:prstGeom prst="roundRect">
            <a:avLst>
              <a:gd name="adj" fmla="val 4972"/>
            </a:avLst>
          </a:prstGeom>
          <a:solidFill>
            <a:srgbClr val="547808"/>
          </a:solidFill>
          <a:ln w="7620">
            <a:solidFill>
              <a:srgbClr val="6D9121"/>
            </a:solidFill>
            <a:prstDash val="solid"/>
          </a:ln>
        </p:spPr>
      </p:sp>
      <p:sp>
        <p:nvSpPr>
          <p:cNvPr id="8" name="Text 4"/>
          <p:cNvSpPr/>
          <p:nvPr/>
        </p:nvSpPr>
        <p:spPr>
          <a:xfrm>
            <a:off x="6271617" y="3018949"/>
            <a:ext cx="4153733" cy="269915"/>
          </a:xfrm>
          <a:prstGeom prst="rect">
            <a:avLst/>
          </a:prstGeom>
          <a:noFill/>
          <a:ln/>
        </p:spPr>
        <p:txBody>
          <a:bodyPr wrap="none" rtlCol="0" anchor="t"/>
          <a:lstStyle/>
          <a:p>
            <a:pPr marL="0" indent="0">
              <a:lnSpc>
                <a:spcPts val="2126"/>
              </a:lnSpc>
              <a:buNone/>
            </a:pPr>
            <a:r>
              <a:rPr lang="en-US" sz="1701" b="1" dirty="0">
                <a:solidFill>
                  <a:srgbClr val="D7E5D8"/>
                </a:solidFill>
                <a:latin typeface="Syne" pitchFamily="34" charset="0"/>
                <a:ea typeface="Syne" pitchFamily="34" charset="-122"/>
                <a:cs typeface="Syne" pitchFamily="34" charset="-120"/>
              </a:rPr>
              <a:t>Customer Management</a:t>
            </a:r>
            <a:endParaRPr lang="en-US" sz="1701" dirty="0"/>
          </a:p>
        </p:txBody>
      </p:sp>
      <p:sp>
        <p:nvSpPr>
          <p:cNvPr id="9" name="Text 5"/>
          <p:cNvSpPr/>
          <p:nvPr/>
        </p:nvSpPr>
        <p:spPr>
          <a:xfrm>
            <a:off x="6271617" y="3392448"/>
            <a:ext cx="7573566" cy="829747"/>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CRM software provides a comprehensive view of each customer, including their purchase history, preferences, and interactions with your company. This data helps you to personalize your communications and tailor your offerings.</a:t>
            </a:r>
            <a:endParaRPr lang="en-US" sz="1361" dirty="0"/>
          </a:p>
        </p:txBody>
      </p:sp>
      <p:sp>
        <p:nvSpPr>
          <p:cNvPr id="10" name="Shape 6"/>
          <p:cNvSpPr/>
          <p:nvPr/>
        </p:nvSpPr>
        <p:spPr>
          <a:xfrm>
            <a:off x="6091238" y="4575334"/>
            <a:ext cx="7934325" cy="1287423"/>
          </a:xfrm>
          <a:prstGeom prst="roundRect">
            <a:avLst>
              <a:gd name="adj" fmla="val 6041"/>
            </a:avLst>
          </a:prstGeom>
          <a:solidFill>
            <a:srgbClr val="547808"/>
          </a:solidFill>
          <a:ln w="7620">
            <a:solidFill>
              <a:srgbClr val="6D9121"/>
            </a:solidFill>
            <a:prstDash val="solid"/>
          </a:ln>
        </p:spPr>
      </p:sp>
      <p:sp>
        <p:nvSpPr>
          <p:cNvPr id="11" name="Text 7"/>
          <p:cNvSpPr/>
          <p:nvPr/>
        </p:nvSpPr>
        <p:spPr>
          <a:xfrm>
            <a:off x="6271617" y="4755713"/>
            <a:ext cx="3056215" cy="269915"/>
          </a:xfrm>
          <a:prstGeom prst="rect">
            <a:avLst/>
          </a:prstGeom>
          <a:noFill/>
          <a:ln/>
        </p:spPr>
        <p:txBody>
          <a:bodyPr wrap="none" rtlCol="0" anchor="t"/>
          <a:lstStyle/>
          <a:p>
            <a:pPr marL="0" indent="0">
              <a:lnSpc>
                <a:spcPts val="2126"/>
              </a:lnSpc>
              <a:buNone/>
            </a:pPr>
            <a:r>
              <a:rPr lang="en-US" sz="1701" b="1" dirty="0">
                <a:solidFill>
                  <a:srgbClr val="D7E5D8"/>
                </a:solidFill>
                <a:latin typeface="Syne" pitchFamily="34" charset="0"/>
                <a:ea typeface="Syne" pitchFamily="34" charset="-122"/>
                <a:cs typeface="Syne" pitchFamily="34" charset="-120"/>
              </a:rPr>
              <a:t>Sales Automation</a:t>
            </a:r>
            <a:endParaRPr lang="en-US" sz="1701" dirty="0"/>
          </a:p>
        </p:txBody>
      </p:sp>
      <p:sp>
        <p:nvSpPr>
          <p:cNvPr id="12" name="Text 8"/>
          <p:cNvSpPr/>
          <p:nvPr/>
        </p:nvSpPr>
        <p:spPr>
          <a:xfrm>
            <a:off x="6271617" y="5129213"/>
            <a:ext cx="7573566" cy="553164"/>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Automating sales tasks such as lead generation, follow-up, and proposal creation allows sales teams to focus on building relationships and closing deals.</a:t>
            </a:r>
            <a:endParaRPr lang="en-US" sz="1361" dirty="0"/>
          </a:p>
        </p:txBody>
      </p:sp>
      <p:sp>
        <p:nvSpPr>
          <p:cNvPr id="13" name="Shape 9"/>
          <p:cNvSpPr/>
          <p:nvPr/>
        </p:nvSpPr>
        <p:spPr>
          <a:xfrm>
            <a:off x="6091238" y="6035516"/>
            <a:ext cx="7934325" cy="1564005"/>
          </a:xfrm>
          <a:prstGeom prst="roundRect">
            <a:avLst>
              <a:gd name="adj" fmla="val 4972"/>
            </a:avLst>
          </a:prstGeom>
          <a:solidFill>
            <a:srgbClr val="547808"/>
          </a:solidFill>
          <a:ln w="7620">
            <a:solidFill>
              <a:srgbClr val="6D9121"/>
            </a:solidFill>
            <a:prstDash val="solid"/>
          </a:ln>
        </p:spPr>
      </p:sp>
      <p:sp>
        <p:nvSpPr>
          <p:cNvPr id="14" name="Text 10"/>
          <p:cNvSpPr/>
          <p:nvPr/>
        </p:nvSpPr>
        <p:spPr>
          <a:xfrm>
            <a:off x="6271617" y="6215896"/>
            <a:ext cx="3863102" cy="269915"/>
          </a:xfrm>
          <a:prstGeom prst="rect">
            <a:avLst/>
          </a:prstGeom>
          <a:noFill/>
          <a:ln/>
        </p:spPr>
        <p:txBody>
          <a:bodyPr wrap="none" rtlCol="0" anchor="t"/>
          <a:lstStyle/>
          <a:p>
            <a:pPr marL="0" indent="0">
              <a:lnSpc>
                <a:spcPts val="2126"/>
              </a:lnSpc>
              <a:buNone/>
            </a:pPr>
            <a:r>
              <a:rPr lang="en-US" sz="1701" b="1" dirty="0">
                <a:solidFill>
                  <a:srgbClr val="D7E5D8"/>
                </a:solidFill>
                <a:latin typeface="Syne" pitchFamily="34" charset="0"/>
                <a:ea typeface="Syne" pitchFamily="34" charset="-122"/>
                <a:cs typeface="Syne" pitchFamily="34" charset="-120"/>
              </a:rPr>
              <a:t>Marketing Automation</a:t>
            </a:r>
            <a:endParaRPr lang="en-US" sz="1701" dirty="0"/>
          </a:p>
        </p:txBody>
      </p:sp>
      <p:sp>
        <p:nvSpPr>
          <p:cNvPr id="15" name="Text 11"/>
          <p:cNvSpPr/>
          <p:nvPr/>
        </p:nvSpPr>
        <p:spPr>
          <a:xfrm>
            <a:off x="6271617" y="6589395"/>
            <a:ext cx="7573566" cy="829747"/>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CRM software streamlines marketing campaigns by automating tasks like email marketing, social media engagement, and lead nurturing. This helps you to reach the right customers with the right message at the right time.</a:t>
            </a:r>
            <a:endParaRPr lang="en-US" sz="1361" dirty="0"/>
          </a:p>
        </p:txBody>
      </p:sp>
      <p:sp>
        <p:nvSpPr>
          <p:cNvPr id="16" name="Shape 12"/>
          <p:cNvSpPr/>
          <p:nvPr/>
        </p:nvSpPr>
        <p:spPr>
          <a:xfrm>
            <a:off x="6091238" y="7772281"/>
            <a:ext cx="7934325" cy="1287423"/>
          </a:xfrm>
          <a:prstGeom prst="roundRect">
            <a:avLst>
              <a:gd name="adj" fmla="val 6041"/>
            </a:avLst>
          </a:prstGeom>
          <a:solidFill>
            <a:srgbClr val="547808"/>
          </a:solidFill>
          <a:ln w="7620">
            <a:solidFill>
              <a:srgbClr val="6D9121"/>
            </a:solidFill>
            <a:prstDash val="solid"/>
          </a:ln>
        </p:spPr>
      </p:sp>
      <p:sp>
        <p:nvSpPr>
          <p:cNvPr id="17" name="Text 13"/>
          <p:cNvSpPr/>
          <p:nvPr/>
        </p:nvSpPr>
        <p:spPr>
          <a:xfrm>
            <a:off x="6271617" y="7952661"/>
            <a:ext cx="3067764" cy="269915"/>
          </a:xfrm>
          <a:prstGeom prst="rect">
            <a:avLst/>
          </a:prstGeom>
          <a:noFill/>
          <a:ln/>
        </p:spPr>
        <p:txBody>
          <a:bodyPr wrap="none" rtlCol="0" anchor="t"/>
          <a:lstStyle/>
          <a:p>
            <a:pPr marL="0" indent="0">
              <a:lnSpc>
                <a:spcPts val="2126"/>
              </a:lnSpc>
              <a:buNone/>
            </a:pPr>
            <a:r>
              <a:rPr lang="en-US" sz="1701" b="1" dirty="0">
                <a:solidFill>
                  <a:srgbClr val="D7E5D8"/>
                </a:solidFill>
                <a:latin typeface="Syne" pitchFamily="34" charset="0"/>
                <a:ea typeface="Syne" pitchFamily="34" charset="-122"/>
                <a:cs typeface="Syne" pitchFamily="34" charset="-120"/>
              </a:rPr>
              <a:t>Customer Service</a:t>
            </a:r>
            <a:endParaRPr lang="en-US" sz="1701" dirty="0"/>
          </a:p>
        </p:txBody>
      </p:sp>
      <p:sp>
        <p:nvSpPr>
          <p:cNvPr id="18" name="Text 14"/>
          <p:cNvSpPr/>
          <p:nvPr/>
        </p:nvSpPr>
        <p:spPr>
          <a:xfrm>
            <a:off x="6271617" y="8326160"/>
            <a:ext cx="7573566" cy="553164"/>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CRM software provides tools for managing support tickets, tracking customer issues, and resolving problems quickly and efficiently. This helps to improve customer satisfaction and loyalty.</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1123474"/>
            <a:ext cx="7934325" cy="1080135"/>
          </a:xfrm>
          <a:prstGeom prst="rect">
            <a:avLst/>
          </a:prstGeom>
          <a:noFill/>
          <a:ln/>
        </p:spPr>
        <p:txBody>
          <a:bodyPr wrap="square" rtlCol="0" anchor="t"/>
          <a:lstStyle/>
          <a:p>
            <a:pPr marL="0" indent="0">
              <a:lnSpc>
                <a:spcPts val="4253"/>
              </a:lnSpc>
              <a:buNone/>
            </a:pPr>
            <a:r>
              <a:rPr lang="en-US" sz="3402" b="1" dirty="0">
                <a:solidFill>
                  <a:srgbClr val="F0F4F1"/>
                </a:solidFill>
                <a:latin typeface="Syne" pitchFamily="34" charset="0"/>
                <a:ea typeface="Syne" pitchFamily="34" charset="-122"/>
                <a:cs typeface="Syne" pitchFamily="34" charset="-120"/>
              </a:rPr>
              <a:t>Key Features of CRM Software</a:t>
            </a:r>
            <a:endParaRPr lang="en-US" sz="3402" dirty="0"/>
          </a:p>
        </p:txBody>
      </p:sp>
      <p:sp>
        <p:nvSpPr>
          <p:cNvPr id="6" name="Text 2"/>
          <p:cNvSpPr/>
          <p:nvPr/>
        </p:nvSpPr>
        <p:spPr>
          <a:xfrm>
            <a:off x="604837" y="2462808"/>
            <a:ext cx="7934325" cy="553164"/>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CRM software includes several key features that help businesses achieve their customer relationship management goals.</a:t>
            </a:r>
            <a:endParaRPr lang="en-US" sz="1361" dirty="0"/>
          </a:p>
        </p:txBody>
      </p:sp>
      <p:sp>
        <p:nvSpPr>
          <p:cNvPr id="7" name="Shape 3"/>
          <p:cNvSpPr/>
          <p:nvPr/>
        </p:nvSpPr>
        <p:spPr>
          <a:xfrm>
            <a:off x="604837" y="3404592"/>
            <a:ext cx="388739" cy="388739"/>
          </a:xfrm>
          <a:prstGeom prst="roundRect">
            <a:avLst>
              <a:gd name="adj" fmla="val 20006"/>
            </a:avLst>
          </a:prstGeom>
          <a:solidFill>
            <a:srgbClr val="547808"/>
          </a:solidFill>
          <a:ln w="7620">
            <a:solidFill>
              <a:srgbClr val="6D9121"/>
            </a:solidFill>
            <a:prstDash val="solid"/>
          </a:ln>
        </p:spPr>
      </p:sp>
      <p:sp>
        <p:nvSpPr>
          <p:cNvPr id="8" name="Text 4"/>
          <p:cNvSpPr/>
          <p:nvPr/>
        </p:nvSpPr>
        <p:spPr>
          <a:xfrm>
            <a:off x="730568" y="3469362"/>
            <a:ext cx="137160" cy="259199"/>
          </a:xfrm>
          <a:prstGeom prst="rect">
            <a:avLst/>
          </a:prstGeom>
          <a:noFill/>
          <a:ln/>
        </p:spPr>
        <p:txBody>
          <a:bodyPr wrap="none" rtlCol="0" anchor="t"/>
          <a:lstStyle/>
          <a:p>
            <a:pPr marL="0" indent="0" algn="ctr">
              <a:lnSpc>
                <a:spcPts val="2041"/>
              </a:lnSpc>
              <a:buNone/>
            </a:pPr>
            <a:r>
              <a:rPr lang="en-US" sz="2041" b="1" dirty="0">
                <a:solidFill>
                  <a:srgbClr val="D7E5D8"/>
                </a:solidFill>
                <a:latin typeface="Syne" pitchFamily="34" charset="0"/>
                <a:ea typeface="Syne" pitchFamily="34" charset="-122"/>
                <a:cs typeface="Syne" pitchFamily="34" charset="-120"/>
              </a:rPr>
              <a:t>1</a:t>
            </a:r>
            <a:endParaRPr lang="en-US" sz="2041" dirty="0"/>
          </a:p>
        </p:txBody>
      </p:sp>
      <p:sp>
        <p:nvSpPr>
          <p:cNvPr id="9" name="Text 5"/>
          <p:cNvSpPr/>
          <p:nvPr/>
        </p:nvSpPr>
        <p:spPr>
          <a:xfrm>
            <a:off x="1166336" y="3404592"/>
            <a:ext cx="3858339" cy="269915"/>
          </a:xfrm>
          <a:prstGeom prst="rect">
            <a:avLst/>
          </a:prstGeom>
          <a:noFill/>
          <a:ln/>
        </p:spPr>
        <p:txBody>
          <a:bodyPr wrap="none" rtlCol="0" anchor="t"/>
          <a:lstStyle/>
          <a:p>
            <a:pPr marL="0" indent="0">
              <a:lnSpc>
                <a:spcPts val="2126"/>
              </a:lnSpc>
              <a:buNone/>
            </a:pPr>
            <a:r>
              <a:rPr lang="en-US" sz="1701" b="1" dirty="0">
                <a:solidFill>
                  <a:srgbClr val="D7E5D8"/>
                </a:solidFill>
                <a:latin typeface="Syne" pitchFamily="34" charset="0"/>
                <a:ea typeface="Syne" pitchFamily="34" charset="-122"/>
                <a:cs typeface="Syne" pitchFamily="34" charset="-120"/>
              </a:rPr>
              <a:t>Contact Management</a:t>
            </a:r>
            <a:endParaRPr lang="en-US" sz="1701" dirty="0"/>
          </a:p>
        </p:txBody>
      </p:sp>
      <p:sp>
        <p:nvSpPr>
          <p:cNvPr id="10" name="Text 6"/>
          <p:cNvSpPr/>
          <p:nvPr/>
        </p:nvSpPr>
        <p:spPr>
          <a:xfrm>
            <a:off x="1166336" y="3778091"/>
            <a:ext cx="7372826" cy="276582"/>
          </a:xfrm>
          <a:prstGeom prst="rect">
            <a:avLst/>
          </a:prstGeom>
          <a:noFill/>
          <a:ln/>
        </p:spPr>
        <p:txBody>
          <a:bodyPr wrap="non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Centralized database for storing and managing customer information.</a:t>
            </a:r>
            <a:endParaRPr lang="en-US" sz="1361" dirty="0"/>
          </a:p>
        </p:txBody>
      </p:sp>
      <p:sp>
        <p:nvSpPr>
          <p:cNvPr id="11" name="Shape 7"/>
          <p:cNvSpPr/>
          <p:nvPr/>
        </p:nvSpPr>
        <p:spPr>
          <a:xfrm>
            <a:off x="604837" y="4421743"/>
            <a:ext cx="388739" cy="388739"/>
          </a:xfrm>
          <a:prstGeom prst="roundRect">
            <a:avLst>
              <a:gd name="adj" fmla="val 20006"/>
            </a:avLst>
          </a:prstGeom>
          <a:solidFill>
            <a:srgbClr val="547808"/>
          </a:solidFill>
          <a:ln w="7620">
            <a:solidFill>
              <a:srgbClr val="6D9121"/>
            </a:solidFill>
            <a:prstDash val="solid"/>
          </a:ln>
        </p:spPr>
      </p:sp>
      <p:sp>
        <p:nvSpPr>
          <p:cNvPr id="12" name="Text 8"/>
          <p:cNvSpPr/>
          <p:nvPr/>
        </p:nvSpPr>
        <p:spPr>
          <a:xfrm>
            <a:off x="669131" y="4486513"/>
            <a:ext cx="260033" cy="259199"/>
          </a:xfrm>
          <a:prstGeom prst="rect">
            <a:avLst/>
          </a:prstGeom>
          <a:noFill/>
          <a:ln/>
        </p:spPr>
        <p:txBody>
          <a:bodyPr wrap="none" rtlCol="0" anchor="t"/>
          <a:lstStyle/>
          <a:p>
            <a:pPr marL="0" indent="0" algn="ctr">
              <a:lnSpc>
                <a:spcPts val="2041"/>
              </a:lnSpc>
              <a:buNone/>
            </a:pPr>
            <a:r>
              <a:rPr lang="en-US" sz="2041" b="1" dirty="0">
                <a:solidFill>
                  <a:srgbClr val="D7E5D8"/>
                </a:solidFill>
                <a:latin typeface="Syne" pitchFamily="34" charset="0"/>
                <a:ea typeface="Syne" pitchFamily="34" charset="-122"/>
                <a:cs typeface="Syne" pitchFamily="34" charset="-120"/>
              </a:rPr>
              <a:t>2</a:t>
            </a:r>
            <a:endParaRPr lang="en-US" sz="2041" dirty="0"/>
          </a:p>
        </p:txBody>
      </p:sp>
      <p:sp>
        <p:nvSpPr>
          <p:cNvPr id="13" name="Text 9"/>
          <p:cNvSpPr/>
          <p:nvPr/>
        </p:nvSpPr>
        <p:spPr>
          <a:xfrm>
            <a:off x="1166336" y="4421743"/>
            <a:ext cx="4786193" cy="269915"/>
          </a:xfrm>
          <a:prstGeom prst="rect">
            <a:avLst/>
          </a:prstGeom>
          <a:noFill/>
          <a:ln/>
        </p:spPr>
        <p:txBody>
          <a:bodyPr wrap="none" rtlCol="0" anchor="t"/>
          <a:lstStyle/>
          <a:p>
            <a:pPr marL="0" indent="0">
              <a:lnSpc>
                <a:spcPts val="2126"/>
              </a:lnSpc>
              <a:buNone/>
            </a:pPr>
            <a:r>
              <a:rPr lang="en-US" sz="1701" b="1" dirty="0">
                <a:solidFill>
                  <a:srgbClr val="D7E5D8"/>
                </a:solidFill>
                <a:latin typeface="Syne" pitchFamily="34" charset="0"/>
                <a:ea typeface="Syne" pitchFamily="34" charset="-122"/>
                <a:cs typeface="Syne" pitchFamily="34" charset="-120"/>
              </a:rPr>
              <a:t>Sales Pipeline Management</a:t>
            </a:r>
            <a:endParaRPr lang="en-US" sz="1701" dirty="0"/>
          </a:p>
        </p:txBody>
      </p:sp>
      <p:sp>
        <p:nvSpPr>
          <p:cNvPr id="14" name="Text 10"/>
          <p:cNvSpPr/>
          <p:nvPr/>
        </p:nvSpPr>
        <p:spPr>
          <a:xfrm>
            <a:off x="1166336" y="4795242"/>
            <a:ext cx="7372826" cy="276582"/>
          </a:xfrm>
          <a:prstGeom prst="rect">
            <a:avLst/>
          </a:prstGeom>
          <a:noFill/>
          <a:ln/>
        </p:spPr>
        <p:txBody>
          <a:bodyPr wrap="non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Track the progress of sales opportunities and manage your sales pipeline effectively.</a:t>
            </a:r>
            <a:endParaRPr lang="en-US" sz="1361" dirty="0"/>
          </a:p>
        </p:txBody>
      </p:sp>
      <p:sp>
        <p:nvSpPr>
          <p:cNvPr id="15" name="Shape 11"/>
          <p:cNvSpPr/>
          <p:nvPr/>
        </p:nvSpPr>
        <p:spPr>
          <a:xfrm>
            <a:off x="604837" y="5438894"/>
            <a:ext cx="388739" cy="388739"/>
          </a:xfrm>
          <a:prstGeom prst="roundRect">
            <a:avLst>
              <a:gd name="adj" fmla="val 20006"/>
            </a:avLst>
          </a:prstGeom>
          <a:solidFill>
            <a:srgbClr val="547808"/>
          </a:solidFill>
          <a:ln w="7620">
            <a:solidFill>
              <a:srgbClr val="6D9121"/>
            </a:solidFill>
            <a:prstDash val="solid"/>
          </a:ln>
        </p:spPr>
      </p:sp>
      <p:sp>
        <p:nvSpPr>
          <p:cNvPr id="16" name="Text 12"/>
          <p:cNvSpPr/>
          <p:nvPr/>
        </p:nvSpPr>
        <p:spPr>
          <a:xfrm>
            <a:off x="662464" y="5503664"/>
            <a:ext cx="273487" cy="259199"/>
          </a:xfrm>
          <a:prstGeom prst="rect">
            <a:avLst/>
          </a:prstGeom>
          <a:noFill/>
          <a:ln/>
        </p:spPr>
        <p:txBody>
          <a:bodyPr wrap="none" rtlCol="0" anchor="t"/>
          <a:lstStyle/>
          <a:p>
            <a:pPr marL="0" indent="0" algn="ctr">
              <a:lnSpc>
                <a:spcPts val="2041"/>
              </a:lnSpc>
              <a:buNone/>
            </a:pPr>
            <a:r>
              <a:rPr lang="en-US" sz="2041" b="1" dirty="0">
                <a:solidFill>
                  <a:srgbClr val="D7E5D8"/>
                </a:solidFill>
                <a:latin typeface="Syne" pitchFamily="34" charset="0"/>
                <a:ea typeface="Syne" pitchFamily="34" charset="-122"/>
                <a:cs typeface="Syne" pitchFamily="34" charset="-120"/>
              </a:rPr>
              <a:t>3</a:t>
            </a:r>
            <a:endParaRPr lang="en-US" sz="2041" dirty="0"/>
          </a:p>
        </p:txBody>
      </p:sp>
      <p:sp>
        <p:nvSpPr>
          <p:cNvPr id="17" name="Text 13"/>
          <p:cNvSpPr/>
          <p:nvPr/>
        </p:nvSpPr>
        <p:spPr>
          <a:xfrm>
            <a:off x="1166336" y="5438894"/>
            <a:ext cx="3863102" cy="269915"/>
          </a:xfrm>
          <a:prstGeom prst="rect">
            <a:avLst/>
          </a:prstGeom>
          <a:noFill/>
          <a:ln/>
        </p:spPr>
        <p:txBody>
          <a:bodyPr wrap="none" rtlCol="0" anchor="t"/>
          <a:lstStyle/>
          <a:p>
            <a:pPr marL="0" indent="0">
              <a:lnSpc>
                <a:spcPts val="2126"/>
              </a:lnSpc>
              <a:buNone/>
            </a:pPr>
            <a:r>
              <a:rPr lang="en-US" sz="1701" b="1" dirty="0">
                <a:solidFill>
                  <a:srgbClr val="D7E5D8"/>
                </a:solidFill>
                <a:latin typeface="Syne" pitchFamily="34" charset="0"/>
                <a:ea typeface="Syne" pitchFamily="34" charset="-122"/>
                <a:cs typeface="Syne" pitchFamily="34" charset="-120"/>
              </a:rPr>
              <a:t>Marketing Automation</a:t>
            </a:r>
            <a:endParaRPr lang="en-US" sz="1701" dirty="0"/>
          </a:p>
        </p:txBody>
      </p:sp>
      <p:sp>
        <p:nvSpPr>
          <p:cNvPr id="18" name="Text 14"/>
          <p:cNvSpPr/>
          <p:nvPr/>
        </p:nvSpPr>
        <p:spPr>
          <a:xfrm>
            <a:off x="1166336" y="5812393"/>
            <a:ext cx="7372826" cy="276582"/>
          </a:xfrm>
          <a:prstGeom prst="rect">
            <a:avLst/>
          </a:prstGeom>
          <a:noFill/>
          <a:ln/>
        </p:spPr>
        <p:txBody>
          <a:bodyPr wrap="non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Automate marketing tasks such as email campaigns, social media updates, and lead nurturing.</a:t>
            </a:r>
            <a:endParaRPr lang="en-US" sz="1361" dirty="0"/>
          </a:p>
        </p:txBody>
      </p:sp>
      <p:sp>
        <p:nvSpPr>
          <p:cNvPr id="19" name="Shape 15"/>
          <p:cNvSpPr/>
          <p:nvPr/>
        </p:nvSpPr>
        <p:spPr>
          <a:xfrm>
            <a:off x="604837" y="6456045"/>
            <a:ext cx="388739" cy="388739"/>
          </a:xfrm>
          <a:prstGeom prst="roundRect">
            <a:avLst>
              <a:gd name="adj" fmla="val 20006"/>
            </a:avLst>
          </a:prstGeom>
          <a:solidFill>
            <a:srgbClr val="547808"/>
          </a:solidFill>
          <a:ln w="7620">
            <a:solidFill>
              <a:srgbClr val="6D9121"/>
            </a:solidFill>
            <a:prstDash val="solid"/>
          </a:ln>
        </p:spPr>
      </p:sp>
      <p:sp>
        <p:nvSpPr>
          <p:cNvPr id="20" name="Text 16"/>
          <p:cNvSpPr/>
          <p:nvPr/>
        </p:nvSpPr>
        <p:spPr>
          <a:xfrm>
            <a:off x="657344" y="6520815"/>
            <a:ext cx="283607" cy="259199"/>
          </a:xfrm>
          <a:prstGeom prst="rect">
            <a:avLst/>
          </a:prstGeom>
          <a:noFill/>
          <a:ln/>
        </p:spPr>
        <p:txBody>
          <a:bodyPr wrap="none" rtlCol="0" anchor="t"/>
          <a:lstStyle/>
          <a:p>
            <a:pPr marL="0" indent="0" algn="ctr">
              <a:lnSpc>
                <a:spcPts val="2041"/>
              </a:lnSpc>
              <a:buNone/>
            </a:pPr>
            <a:r>
              <a:rPr lang="en-US" sz="2041" b="1" dirty="0">
                <a:solidFill>
                  <a:srgbClr val="D7E5D8"/>
                </a:solidFill>
                <a:latin typeface="Syne" pitchFamily="34" charset="0"/>
                <a:ea typeface="Syne" pitchFamily="34" charset="-122"/>
                <a:cs typeface="Syne" pitchFamily="34" charset="-120"/>
              </a:rPr>
              <a:t>4</a:t>
            </a:r>
            <a:endParaRPr lang="en-US" sz="2041" dirty="0"/>
          </a:p>
        </p:txBody>
      </p:sp>
      <p:sp>
        <p:nvSpPr>
          <p:cNvPr id="21" name="Text 17"/>
          <p:cNvSpPr/>
          <p:nvPr/>
        </p:nvSpPr>
        <p:spPr>
          <a:xfrm>
            <a:off x="1166336" y="6456045"/>
            <a:ext cx="4703445" cy="269915"/>
          </a:xfrm>
          <a:prstGeom prst="rect">
            <a:avLst/>
          </a:prstGeom>
          <a:noFill/>
          <a:ln/>
        </p:spPr>
        <p:txBody>
          <a:bodyPr wrap="none" rtlCol="0" anchor="t"/>
          <a:lstStyle/>
          <a:p>
            <a:pPr marL="0" indent="0">
              <a:lnSpc>
                <a:spcPts val="2126"/>
              </a:lnSpc>
              <a:buNone/>
            </a:pPr>
            <a:r>
              <a:rPr lang="en-US" sz="1701" b="1" dirty="0">
                <a:solidFill>
                  <a:srgbClr val="D7E5D8"/>
                </a:solidFill>
                <a:latin typeface="Syne" pitchFamily="34" charset="0"/>
                <a:ea typeface="Syne" pitchFamily="34" charset="-122"/>
                <a:cs typeface="Syne" pitchFamily="34" charset="-120"/>
              </a:rPr>
              <a:t>Customer Service Ticketing</a:t>
            </a:r>
            <a:endParaRPr lang="en-US" sz="1701" dirty="0"/>
          </a:p>
        </p:txBody>
      </p:sp>
      <p:sp>
        <p:nvSpPr>
          <p:cNvPr id="22" name="Text 18"/>
          <p:cNvSpPr/>
          <p:nvPr/>
        </p:nvSpPr>
        <p:spPr>
          <a:xfrm>
            <a:off x="1166336" y="6829544"/>
            <a:ext cx="7372826" cy="276582"/>
          </a:xfrm>
          <a:prstGeom prst="rect">
            <a:avLst/>
          </a:prstGeom>
          <a:noFill/>
          <a:ln/>
        </p:spPr>
        <p:txBody>
          <a:bodyPr wrap="non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Manage customer support requests, track issues, and provide timely resolutions.</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sp>
        <p:nvSpPr>
          <p:cNvPr id="4" name="Text 1"/>
          <p:cNvSpPr/>
          <p:nvPr/>
        </p:nvSpPr>
        <p:spPr>
          <a:xfrm>
            <a:off x="855345" y="673656"/>
            <a:ext cx="12919710" cy="1527572"/>
          </a:xfrm>
          <a:prstGeom prst="rect">
            <a:avLst/>
          </a:prstGeom>
          <a:noFill/>
          <a:ln/>
        </p:spPr>
        <p:txBody>
          <a:bodyPr wrap="square" rtlCol="0" anchor="t"/>
          <a:lstStyle/>
          <a:p>
            <a:pPr marL="0" indent="0">
              <a:lnSpc>
                <a:spcPts val="6014"/>
              </a:lnSpc>
              <a:buNone/>
            </a:pPr>
            <a:r>
              <a:rPr lang="en-US" sz="4811" b="1" dirty="0">
                <a:solidFill>
                  <a:srgbClr val="F0F4F1"/>
                </a:solidFill>
                <a:latin typeface="Syne" pitchFamily="34" charset="0"/>
                <a:ea typeface="Syne" pitchFamily="34" charset="-122"/>
                <a:cs typeface="Syne" pitchFamily="34" charset="-120"/>
              </a:rPr>
              <a:t>Benefits of Implementing CRM Software</a:t>
            </a:r>
            <a:endParaRPr lang="en-US" sz="4811" dirty="0"/>
          </a:p>
        </p:txBody>
      </p:sp>
      <p:sp>
        <p:nvSpPr>
          <p:cNvPr id="5" name="Text 2"/>
          <p:cNvSpPr/>
          <p:nvPr/>
        </p:nvSpPr>
        <p:spPr>
          <a:xfrm>
            <a:off x="855345" y="2689979"/>
            <a:ext cx="12919710" cy="391001"/>
          </a:xfrm>
          <a:prstGeom prst="rect">
            <a:avLst/>
          </a:prstGeom>
          <a:noFill/>
          <a:ln/>
        </p:spPr>
        <p:txBody>
          <a:bodyPr wrap="none" rtlCol="0" anchor="t"/>
          <a:lstStyle/>
          <a:p>
            <a:pPr marL="0" indent="0">
              <a:lnSpc>
                <a:spcPts val="3079"/>
              </a:lnSpc>
              <a:buNone/>
            </a:pPr>
            <a:r>
              <a:rPr lang="en-US" sz="1924" dirty="0">
                <a:solidFill>
                  <a:srgbClr val="D7E5D8"/>
                </a:solidFill>
                <a:latin typeface="Syne" pitchFamily="34" charset="0"/>
                <a:ea typeface="Syne" pitchFamily="34" charset="-122"/>
                <a:cs typeface="Syne" pitchFamily="34" charset="-120"/>
              </a:rPr>
              <a:t>Implementing CRM software can have a transformative impact on your business operations.</a:t>
            </a:r>
            <a:endParaRPr lang="en-US" sz="1924" dirty="0"/>
          </a:p>
        </p:txBody>
      </p:sp>
      <p:sp>
        <p:nvSpPr>
          <p:cNvPr id="6" name="Text 3"/>
          <p:cNvSpPr/>
          <p:nvPr/>
        </p:nvSpPr>
        <p:spPr>
          <a:xfrm>
            <a:off x="855345" y="3600212"/>
            <a:ext cx="3908584" cy="1145500"/>
          </a:xfrm>
          <a:prstGeom prst="rect">
            <a:avLst/>
          </a:prstGeom>
          <a:noFill/>
          <a:ln/>
        </p:spPr>
        <p:txBody>
          <a:bodyPr wrap="square" rtlCol="0" anchor="t"/>
          <a:lstStyle/>
          <a:p>
            <a:pPr marL="0" indent="0">
              <a:lnSpc>
                <a:spcPts val="3007"/>
              </a:lnSpc>
              <a:buNone/>
            </a:pPr>
            <a:r>
              <a:rPr lang="en-US" sz="2406" b="1" dirty="0">
                <a:solidFill>
                  <a:srgbClr val="F0F4F1"/>
                </a:solidFill>
                <a:latin typeface="Syne" pitchFamily="34" charset="0"/>
                <a:ea typeface="Syne" pitchFamily="34" charset="-122"/>
                <a:cs typeface="Syne" pitchFamily="34" charset="-120"/>
              </a:rPr>
              <a:t>Improved Customer Relationships</a:t>
            </a:r>
            <a:endParaRPr lang="en-US" sz="2406" dirty="0"/>
          </a:p>
        </p:txBody>
      </p:sp>
      <p:sp>
        <p:nvSpPr>
          <p:cNvPr id="7" name="Text 4"/>
          <p:cNvSpPr/>
          <p:nvPr/>
        </p:nvSpPr>
        <p:spPr>
          <a:xfrm>
            <a:off x="855345" y="4990028"/>
            <a:ext cx="3908584" cy="2346008"/>
          </a:xfrm>
          <a:prstGeom prst="rect">
            <a:avLst/>
          </a:prstGeom>
          <a:noFill/>
          <a:ln/>
        </p:spPr>
        <p:txBody>
          <a:bodyPr wrap="square" rtlCol="0" anchor="t"/>
          <a:lstStyle/>
          <a:p>
            <a:pPr marL="0" indent="0">
              <a:lnSpc>
                <a:spcPts val="3079"/>
              </a:lnSpc>
              <a:buNone/>
            </a:pPr>
            <a:r>
              <a:rPr lang="en-US" sz="1924" dirty="0">
                <a:solidFill>
                  <a:srgbClr val="D7E5D8"/>
                </a:solidFill>
                <a:latin typeface="Syne" pitchFamily="34" charset="0"/>
                <a:ea typeface="Syne" pitchFamily="34" charset="-122"/>
                <a:cs typeface="Syne" pitchFamily="34" charset="-120"/>
              </a:rPr>
              <a:t>By providing a comprehensive view of customer interactions and preferences, CRM software allows you to personalize your communications and tailor your offerings to meet individual needs.</a:t>
            </a:r>
            <a:endParaRPr lang="en-US" sz="1924" dirty="0"/>
          </a:p>
        </p:txBody>
      </p:sp>
      <p:sp>
        <p:nvSpPr>
          <p:cNvPr id="8" name="Text 5"/>
          <p:cNvSpPr/>
          <p:nvPr/>
        </p:nvSpPr>
        <p:spPr>
          <a:xfrm>
            <a:off x="5367814" y="3600212"/>
            <a:ext cx="3908584" cy="763667"/>
          </a:xfrm>
          <a:prstGeom prst="rect">
            <a:avLst/>
          </a:prstGeom>
          <a:noFill/>
          <a:ln/>
        </p:spPr>
        <p:txBody>
          <a:bodyPr wrap="square" rtlCol="0" anchor="t"/>
          <a:lstStyle/>
          <a:p>
            <a:pPr marL="0" indent="0">
              <a:lnSpc>
                <a:spcPts val="3007"/>
              </a:lnSpc>
              <a:buNone/>
            </a:pPr>
            <a:r>
              <a:rPr lang="en-US" sz="2406" b="1" dirty="0">
                <a:solidFill>
                  <a:srgbClr val="F0F4F1"/>
                </a:solidFill>
                <a:latin typeface="Syne" pitchFamily="34" charset="0"/>
                <a:ea typeface="Syne" pitchFamily="34" charset="-122"/>
                <a:cs typeface="Syne" pitchFamily="34" charset="-120"/>
              </a:rPr>
              <a:t>Increased Efficiency</a:t>
            </a:r>
            <a:endParaRPr lang="en-US" sz="2406" dirty="0"/>
          </a:p>
        </p:txBody>
      </p:sp>
      <p:sp>
        <p:nvSpPr>
          <p:cNvPr id="9" name="Text 6"/>
          <p:cNvSpPr/>
          <p:nvPr/>
        </p:nvSpPr>
        <p:spPr>
          <a:xfrm>
            <a:off x="5367814" y="4608195"/>
            <a:ext cx="3908584" cy="1955006"/>
          </a:xfrm>
          <a:prstGeom prst="rect">
            <a:avLst/>
          </a:prstGeom>
          <a:noFill/>
          <a:ln/>
        </p:spPr>
        <p:txBody>
          <a:bodyPr wrap="square" rtlCol="0" anchor="t"/>
          <a:lstStyle/>
          <a:p>
            <a:pPr marL="0" indent="0">
              <a:lnSpc>
                <a:spcPts val="3079"/>
              </a:lnSpc>
              <a:buNone/>
            </a:pPr>
            <a:r>
              <a:rPr lang="en-US" sz="1924" dirty="0">
                <a:solidFill>
                  <a:srgbClr val="D7E5D8"/>
                </a:solidFill>
                <a:latin typeface="Syne" pitchFamily="34" charset="0"/>
                <a:ea typeface="Syne" pitchFamily="34" charset="-122"/>
                <a:cs typeface="Syne" pitchFamily="34" charset="-120"/>
              </a:rPr>
              <a:t>Automating tasks such as lead generation, follow-up, and customer support reduces manual work, freeing up employees to focus on higher-value activities.</a:t>
            </a:r>
            <a:endParaRPr lang="en-US" sz="1924" dirty="0"/>
          </a:p>
        </p:txBody>
      </p:sp>
      <p:sp>
        <p:nvSpPr>
          <p:cNvPr id="10" name="Text 7"/>
          <p:cNvSpPr/>
          <p:nvPr/>
        </p:nvSpPr>
        <p:spPr>
          <a:xfrm>
            <a:off x="9880283" y="3600212"/>
            <a:ext cx="3908584" cy="1145500"/>
          </a:xfrm>
          <a:prstGeom prst="rect">
            <a:avLst/>
          </a:prstGeom>
          <a:noFill/>
          <a:ln/>
        </p:spPr>
        <p:txBody>
          <a:bodyPr wrap="square" rtlCol="0" anchor="t"/>
          <a:lstStyle/>
          <a:p>
            <a:pPr marL="0" indent="0">
              <a:lnSpc>
                <a:spcPts val="3007"/>
              </a:lnSpc>
              <a:buNone/>
            </a:pPr>
            <a:r>
              <a:rPr lang="en-US" sz="2406" b="1" dirty="0">
                <a:solidFill>
                  <a:srgbClr val="F0F4F1"/>
                </a:solidFill>
                <a:latin typeface="Syne" pitchFamily="34" charset="0"/>
                <a:ea typeface="Syne" pitchFamily="34" charset="-122"/>
                <a:cs typeface="Syne" pitchFamily="34" charset="-120"/>
              </a:rPr>
              <a:t>Enhanced Decision-Making</a:t>
            </a:r>
            <a:endParaRPr lang="en-US" sz="2406" dirty="0"/>
          </a:p>
        </p:txBody>
      </p:sp>
      <p:sp>
        <p:nvSpPr>
          <p:cNvPr id="11" name="Text 8"/>
          <p:cNvSpPr/>
          <p:nvPr/>
        </p:nvSpPr>
        <p:spPr>
          <a:xfrm>
            <a:off x="9880283" y="4990028"/>
            <a:ext cx="3908584" cy="1955006"/>
          </a:xfrm>
          <a:prstGeom prst="rect">
            <a:avLst/>
          </a:prstGeom>
          <a:noFill/>
          <a:ln/>
        </p:spPr>
        <p:txBody>
          <a:bodyPr wrap="square" rtlCol="0" anchor="t"/>
          <a:lstStyle/>
          <a:p>
            <a:pPr marL="0" indent="0">
              <a:lnSpc>
                <a:spcPts val="3079"/>
              </a:lnSpc>
              <a:buNone/>
            </a:pPr>
            <a:r>
              <a:rPr lang="en-US" sz="1924" dirty="0">
                <a:solidFill>
                  <a:srgbClr val="D7E5D8"/>
                </a:solidFill>
                <a:latin typeface="Syne" pitchFamily="34" charset="0"/>
                <a:ea typeface="Syne" pitchFamily="34" charset="-122"/>
                <a:cs typeface="Syne" pitchFamily="34" charset="-120"/>
              </a:rPr>
              <a:t>CRM software provides real-time data and analytics that can be used to identify trends, understand customer behavior, and make informed decisions.</a:t>
            </a:r>
            <a:endParaRPr lang="en-US" sz="192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727472"/>
            <a:ext cx="7934325" cy="1620203"/>
          </a:xfrm>
          <a:prstGeom prst="rect">
            <a:avLst/>
          </a:prstGeom>
          <a:noFill/>
          <a:ln/>
        </p:spPr>
        <p:txBody>
          <a:bodyPr wrap="square" rtlCol="0" anchor="t"/>
          <a:lstStyle/>
          <a:p>
            <a:pPr marL="0" indent="0">
              <a:lnSpc>
                <a:spcPts val="4253"/>
              </a:lnSpc>
              <a:buNone/>
            </a:pPr>
            <a:r>
              <a:rPr lang="en-US" sz="3402" b="1" dirty="0">
                <a:solidFill>
                  <a:srgbClr val="F0F4F1"/>
                </a:solidFill>
                <a:latin typeface="Syne" pitchFamily="34" charset="0"/>
                <a:ea typeface="Syne" pitchFamily="34" charset="-122"/>
                <a:cs typeface="Syne" pitchFamily="34" charset="-120"/>
              </a:rPr>
              <a:t>Improved Customer Engagement and Retention</a:t>
            </a:r>
            <a:endParaRPr lang="en-US" sz="3402" dirty="0"/>
          </a:p>
        </p:txBody>
      </p:sp>
      <p:sp>
        <p:nvSpPr>
          <p:cNvPr id="6" name="Text 2"/>
          <p:cNvSpPr/>
          <p:nvPr/>
        </p:nvSpPr>
        <p:spPr>
          <a:xfrm>
            <a:off x="604837" y="2606873"/>
            <a:ext cx="7934325" cy="553164"/>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CRM software enables businesses to build stronger relationships with customers by providing personalized experiences and improving customer satisfaction.</a:t>
            </a:r>
            <a:endParaRPr lang="en-US" sz="1361" dirty="0"/>
          </a:p>
        </p:txBody>
      </p:sp>
      <p:pic>
        <p:nvPicPr>
          <p:cNvPr id="7" name="Image 2" descr="preencoded.png"/>
          <p:cNvPicPr>
            <a:picLocks noChangeAspect="1"/>
          </p:cNvPicPr>
          <p:nvPr/>
        </p:nvPicPr>
        <p:blipFill>
          <a:blip r:embed="rId5"/>
          <a:stretch>
            <a:fillRect/>
          </a:stretch>
        </p:blipFill>
        <p:spPr>
          <a:xfrm>
            <a:off x="604837" y="3354348"/>
            <a:ext cx="864037" cy="1382554"/>
          </a:xfrm>
          <a:prstGeom prst="rect">
            <a:avLst/>
          </a:prstGeom>
        </p:spPr>
      </p:pic>
      <p:sp>
        <p:nvSpPr>
          <p:cNvPr id="8" name="Text 3"/>
          <p:cNvSpPr/>
          <p:nvPr/>
        </p:nvSpPr>
        <p:spPr>
          <a:xfrm>
            <a:off x="1728073" y="3527108"/>
            <a:ext cx="5306616" cy="269915"/>
          </a:xfrm>
          <a:prstGeom prst="rect">
            <a:avLst/>
          </a:prstGeom>
          <a:noFill/>
          <a:ln/>
        </p:spPr>
        <p:txBody>
          <a:bodyPr wrap="none" rtlCol="0" anchor="t"/>
          <a:lstStyle/>
          <a:p>
            <a:pPr marL="0" indent="0" algn="l">
              <a:lnSpc>
                <a:spcPts val="2126"/>
              </a:lnSpc>
              <a:buNone/>
            </a:pPr>
            <a:r>
              <a:rPr lang="en-US" sz="1701" b="1" dirty="0">
                <a:solidFill>
                  <a:srgbClr val="D7E5D8"/>
                </a:solidFill>
                <a:latin typeface="Syne" pitchFamily="34" charset="0"/>
                <a:ea typeface="Syne" pitchFamily="34" charset="-122"/>
                <a:cs typeface="Syne" pitchFamily="34" charset="-120"/>
              </a:rPr>
              <a:t>Personalized Communications</a:t>
            </a:r>
            <a:endParaRPr lang="en-US" sz="1701" dirty="0"/>
          </a:p>
        </p:txBody>
      </p:sp>
      <p:sp>
        <p:nvSpPr>
          <p:cNvPr id="9" name="Text 4"/>
          <p:cNvSpPr/>
          <p:nvPr/>
        </p:nvSpPr>
        <p:spPr>
          <a:xfrm>
            <a:off x="1728073" y="3900607"/>
            <a:ext cx="6811089" cy="553164"/>
          </a:xfrm>
          <a:prstGeom prst="rect">
            <a:avLst/>
          </a:prstGeom>
          <a:noFill/>
          <a:ln/>
        </p:spPr>
        <p:txBody>
          <a:bodyPr wrap="square" rtlCol="0" anchor="t"/>
          <a:lstStyle/>
          <a:p>
            <a:pPr marL="0" indent="0" algn="l">
              <a:lnSpc>
                <a:spcPts val="2177"/>
              </a:lnSpc>
              <a:buNone/>
            </a:pPr>
            <a:r>
              <a:rPr lang="en-US" sz="1361" dirty="0">
                <a:solidFill>
                  <a:srgbClr val="D7E5D8"/>
                </a:solidFill>
                <a:latin typeface="Syne" pitchFamily="34" charset="0"/>
                <a:ea typeface="Syne" pitchFamily="34" charset="-122"/>
                <a:cs typeface="Syne" pitchFamily="34" charset="-120"/>
              </a:rPr>
              <a:t>CRM software allows you to segment your customers based on their preferences and send them targeted messages.</a:t>
            </a:r>
            <a:endParaRPr lang="en-US" sz="1361" dirty="0"/>
          </a:p>
        </p:txBody>
      </p:sp>
      <p:pic>
        <p:nvPicPr>
          <p:cNvPr id="10" name="Image 3" descr="preencoded.png"/>
          <p:cNvPicPr>
            <a:picLocks noChangeAspect="1"/>
          </p:cNvPicPr>
          <p:nvPr/>
        </p:nvPicPr>
        <p:blipFill>
          <a:blip r:embed="rId6"/>
          <a:stretch>
            <a:fillRect/>
          </a:stretch>
        </p:blipFill>
        <p:spPr>
          <a:xfrm>
            <a:off x="604837" y="4736902"/>
            <a:ext cx="864037" cy="1382554"/>
          </a:xfrm>
          <a:prstGeom prst="rect">
            <a:avLst/>
          </a:prstGeom>
        </p:spPr>
      </p:pic>
      <p:sp>
        <p:nvSpPr>
          <p:cNvPr id="11" name="Text 5"/>
          <p:cNvSpPr/>
          <p:nvPr/>
        </p:nvSpPr>
        <p:spPr>
          <a:xfrm>
            <a:off x="1728073" y="4909661"/>
            <a:ext cx="3106698" cy="269915"/>
          </a:xfrm>
          <a:prstGeom prst="rect">
            <a:avLst/>
          </a:prstGeom>
          <a:noFill/>
          <a:ln/>
        </p:spPr>
        <p:txBody>
          <a:bodyPr wrap="none" rtlCol="0" anchor="t"/>
          <a:lstStyle/>
          <a:p>
            <a:pPr marL="0" indent="0" algn="l">
              <a:lnSpc>
                <a:spcPts val="2126"/>
              </a:lnSpc>
              <a:buNone/>
            </a:pPr>
            <a:r>
              <a:rPr lang="en-US" sz="1701" b="1" dirty="0">
                <a:solidFill>
                  <a:srgbClr val="D7E5D8"/>
                </a:solidFill>
                <a:latin typeface="Syne" pitchFamily="34" charset="0"/>
                <a:ea typeface="Syne" pitchFamily="34" charset="-122"/>
                <a:cs typeface="Syne" pitchFamily="34" charset="-120"/>
              </a:rPr>
              <a:t>Proactive Support</a:t>
            </a:r>
            <a:endParaRPr lang="en-US" sz="1701" dirty="0"/>
          </a:p>
        </p:txBody>
      </p:sp>
      <p:sp>
        <p:nvSpPr>
          <p:cNvPr id="12" name="Text 6"/>
          <p:cNvSpPr/>
          <p:nvPr/>
        </p:nvSpPr>
        <p:spPr>
          <a:xfrm>
            <a:off x="1728073" y="5283160"/>
            <a:ext cx="6811089" cy="553164"/>
          </a:xfrm>
          <a:prstGeom prst="rect">
            <a:avLst/>
          </a:prstGeom>
          <a:noFill/>
          <a:ln/>
        </p:spPr>
        <p:txBody>
          <a:bodyPr wrap="square" rtlCol="0" anchor="t"/>
          <a:lstStyle/>
          <a:p>
            <a:pPr marL="0" indent="0" algn="l">
              <a:lnSpc>
                <a:spcPts val="2177"/>
              </a:lnSpc>
              <a:buNone/>
            </a:pPr>
            <a:r>
              <a:rPr lang="en-US" sz="1361" dirty="0">
                <a:solidFill>
                  <a:srgbClr val="D7E5D8"/>
                </a:solidFill>
                <a:latin typeface="Syne" pitchFamily="34" charset="0"/>
                <a:ea typeface="Syne" pitchFamily="34" charset="-122"/>
                <a:cs typeface="Syne" pitchFamily="34" charset="-120"/>
              </a:rPr>
              <a:t>CRM software can be used to identify customer issues before they escalate and provide proactive support.</a:t>
            </a:r>
            <a:endParaRPr lang="en-US" sz="1361" dirty="0"/>
          </a:p>
        </p:txBody>
      </p:sp>
      <p:pic>
        <p:nvPicPr>
          <p:cNvPr id="13" name="Image 4" descr="preencoded.png"/>
          <p:cNvPicPr>
            <a:picLocks noChangeAspect="1"/>
          </p:cNvPicPr>
          <p:nvPr/>
        </p:nvPicPr>
        <p:blipFill>
          <a:blip r:embed="rId7"/>
          <a:stretch>
            <a:fillRect/>
          </a:stretch>
        </p:blipFill>
        <p:spPr>
          <a:xfrm>
            <a:off x="604837" y="6119455"/>
            <a:ext cx="864037" cy="1382554"/>
          </a:xfrm>
          <a:prstGeom prst="rect">
            <a:avLst/>
          </a:prstGeom>
        </p:spPr>
      </p:pic>
      <p:sp>
        <p:nvSpPr>
          <p:cNvPr id="14" name="Text 7"/>
          <p:cNvSpPr/>
          <p:nvPr/>
        </p:nvSpPr>
        <p:spPr>
          <a:xfrm>
            <a:off x="1728073" y="6292215"/>
            <a:ext cx="3577114" cy="269915"/>
          </a:xfrm>
          <a:prstGeom prst="rect">
            <a:avLst/>
          </a:prstGeom>
          <a:noFill/>
          <a:ln/>
        </p:spPr>
        <p:txBody>
          <a:bodyPr wrap="none" rtlCol="0" anchor="t"/>
          <a:lstStyle/>
          <a:p>
            <a:pPr marL="0" indent="0" algn="l">
              <a:lnSpc>
                <a:spcPts val="2126"/>
              </a:lnSpc>
              <a:buNone/>
            </a:pPr>
            <a:r>
              <a:rPr lang="en-US" sz="1701" b="1" dirty="0">
                <a:solidFill>
                  <a:srgbClr val="D7E5D8"/>
                </a:solidFill>
                <a:latin typeface="Syne" pitchFamily="34" charset="0"/>
                <a:ea typeface="Syne" pitchFamily="34" charset="-122"/>
                <a:cs typeface="Syne" pitchFamily="34" charset="-120"/>
              </a:rPr>
              <a:t>Customer Feedback</a:t>
            </a:r>
            <a:endParaRPr lang="en-US" sz="1701" dirty="0"/>
          </a:p>
        </p:txBody>
      </p:sp>
      <p:sp>
        <p:nvSpPr>
          <p:cNvPr id="15" name="Text 8"/>
          <p:cNvSpPr/>
          <p:nvPr/>
        </p:nvSpPr>
        <p:spPr>
          <a:xfrm>
            <a:off x="1728073" y="6665714"/>
            <a:ext cx="6811089" cy="553164"/>
          </a:xfrm>
          <a:prstGeom prst="rect">
            <a:avLst/>
          </a:prstGeom>
          <a:noFill/>
          <a:ln/>
        </p:spPr>
        <p:txBody>
          <a:bodyPr wrap="square" rtlCol="0" anchor="t"/>
          <a:lstStyle/>
          <a:p>
            <a:pPr marL="0" indent="0" algn="l">
              <a:lnSpc>
                <a:spcPts val="2177"/>
              </a:lnSpc>
              <a:buNone/>
            </a:pPr>
            <a:r>
              <a:rPr lang="en-US" sz="1361" dirty="0">
                <a:solidFill>
                  <a:srgbClr val="D7E5D8"/>
                </a:solidFill>
                <a:latin typeface="Syne" pitchFamily="34" charset="0"/>
                <a:ea typeface="Syne" pitchFamily="34" charset="-122"/>
                <a:cs typeface="Syne" pitchFamily="34" charset="-120"/>
              </a:rPr>
              <a:t>CRM software provides tools for collecting customer feedback and using it to improve your products and services.</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1374338"/>
            <a:ext cx="7934325" cy="1080135"/>
          </a:xfrm>
          <a:prstGeom prst="rect">
            <a:avLst/>
          </a:prstGeom>
          <a:noFill/>
          <a:ln/>
        </p:spPr>
        <p:txBody>
          <a:bodyPr wrap="square" rtlCol="0" anchor="t"/>
          <a:lstStyle/>
          <a:p>
            <a:pPr marL="0" indent="0">
              <a:lnSpc>
                <a:spcPts val="4253"/>
              </a:lnSpc>
              <a:buNone/>
            </a:pPr>
            <a:r>
              <a:rPr lang="en-US" sz="3402" b="1" dirty="0">
                <a:solidFill>
                  <a:srgbClr val="F0F4F1"/>
                </a:solidFill>
                <a:latin typeface="Syne" pitchFamily="34" charset="0"/>
                <a:ea typeface="Syne" pitchFamily="34" charset="-122"/>
                <a:cs typeface="Syne" pitchFamily="34" charset="-120"/>
              </a:rPr>
              <a:t>Enhanced Sales and Marketing Efficiency</a:t>
            </a:r>
            <a:endParaRPr lang="en-US" sz="3402" dirty="0"/>
          </a:p>
        </p:txBody>
      </p:sp>
      <p:sp>
        <p:nvSpPr>
          <p:cNvPr id="6" name="Text 2"/>
          <p:cNvSpPr/>
          <p:nvPr/>
        </p:nvSpPr>
        <p:spPr>
          <a:xfrm>
            <a:off x="6091238" y="2713673"/>
            <a:ext cx="7934325" cy="553164"/>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CRM software streamlines sales and marketing processes, resulting in improved efficiency and increased productivity.</a:t>
            </a:r>
            <a:endParaRPr lang="en-US" sz="1361" dirty="0"/>
          </a:p>
        </p:txBody>
      </p:sp>
      <p:sp>
        <p:nvSpPr>
          <p:cNvPr id="7" name="Shape 3"/>
          <p:cNvSpPr/>
          <p:nvPr/>
        </p:nvSpPr>
        <p:spPr>
          <a:xfrm>
            <a:off x="6091238" y="3461147"/>
            <a:ext cx="7934325" cy="3394115"/>
          </a:xfrm>
          <a:prstGeom prst="roundRect">
            <a:avLst>
              <a:gd name="adj" fmla="val 2291"/>
            </a:avLst>
          </a:prstGeom>
          <a:noFill/>
          <a:ln w="7620">
            <a:solidFill>
              <a:srgbClr val="FFFFFF">
                <a:alpha val="24000"/>
              </a:srgbClr>
            </a:solidFill>
            <a:prstDash val="solid"/>
          </a:ln>
        </p:spPr>
      </p:sp>
      <p:sp>
        <p:nvSpPr>
          <p:cNvPr id="8" name="Shape 4"/>
          <p:cNvSpPr/>
          <p:nvPr/>
        </p:nvSpPr>
        <p:spPr>
          <a:xfrm>
            <a:off x="6098857" y="3468767"/>
            <a:ext cx="7919085" cy="775573"/>
          </a:xfrm>
          <a:prstGeom prst="rect">
            <a:avLst/>
          </a:prstGeom>
          <a:solidFill>
            <a:srgbClr val="FFFFFF">
              <a:alpha val="4000"/>
            </a:srgbClr>
          </a:solidFill>
          <a:ln/>
        </p:spPr>
      </p:sp>
      <p:sp>
        <p:nvSpPr>
          <p:cNvPr id="9" name="Text 5"/>
          <p:cNvSpPr/>
          <p:nvPr/>
        </p:nvSpPr>
        <p:spPr>
          <a:xfrm>
            <a:off x="6271617" y="3579971"/>
            <a:ext cx="3610213" cy="276582"/>
          </a:xfrm>
          <a:prstGeom prst="rect">
            <a:avLst/>
          </a:prstGeom>
          <a:noFill/>
          <a:ln/>
        </p:spPr>
        <p:txBody>
          <a:bodyPr wrap="non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Lead Generation</a:t>
            </a:r>
            <a:endParaRPr lang="en-US" sz="1361" dirty="0"/>
          </a:p>
        </p:txBody>
      </p:sp>
      <p:sp>
        <p:nvSpPr>
          <p:cNvPr id="10" name="Text 6"/>
          <p:cNvSpPr/>
          <p:nvPr/>
        </p:nvSpPr>
        <p:spPr>
          <a:xfrm>
            <a:off x="10234970" y="3579971"/>
            <a:ext cx="3610213" cy="553164"/>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Automate lead capture forms and generate leads from various sources.</a:t>
            </a:r>
            <a:endParaRPr lang="en-US" sz="1361" dirty="0"/>
          </a:p>
        </p:txBody>
      </p:sp>
      <p:sp>
        <p:nvSpPr>
          <p:cNvPr id="11" name="Shape 7"/>
          <p:cNvSpPr/>
          <p:nvPr/>
        </p:nvSpPr>
        <p:spPr>
          <a:xfrm>
            <a:off x="6098857" y="4244340"/>
            <a:ext cx="7919085" cy="775573"/>
          </a:xfrm>
          <a:prstGeom prst="rect">
            <a:avLst/>
          </a:prstGeom>
          <a:solidFill>
            <a:srgbClr val="000000">
              <a:alpha val="4000"/>
            </a:srgbClr>
          </a:solidFill>
          <a:ln/>
        </p:spPr>
      </p:sp>
      <p:sp>
        <p:nvSpPr>
          <p:cNvPr id="12" name="Text 8"/>
          <p:cNvSpPr/>
          <p:nvPr/>
        </p:nvSpPr>
        <p:spPr>
          <a:xfrm>
            <a:off x="6271617" y="4355544"/>
            <a:ext cx="3610213" cy="276582"/>
          </a:xfrm>
          <a:prstGeom prst="rect">
            <a:avLst/>
          </a:prstGeom>
          <a:noFill/>
          <a:ln/>
        </p:spPr>
        <p:txBody>
          <a:bodyPr wrap="non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Lead Qualification</a:t>
            </a:r>
            <a:endParaRPr lang="en-US" sz="1361" dirty="0"/>
          </a:p>
        </p:txBody>
      </p:sp>
      <p:sp>
        <p:nvSpPr>
          <p:cNvPr id="13" name="Text 9"/>
          <p:cNvSpPr/>
          <p:nvPr/>
        </p:nvSpPr>
        <p:spPr>
          <a:xfrm>
            <a:off x="10234970" y="4355544"/>
            <a:ext cx="3610213" cy="553164"/>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Score leads based on their potential and prioritize them for follow-up.</a:t>
            </a:r>
            <a:endParaRPr lang="en-US" sz="1361" dirty="0"/>
          </a:p>
        </p:txBody>
      </p:sp>
      <p:sp>
        <p:nvSpPr>
          <p:cNvPr id="14" name="Shape 10"/>
          <p:cNvSpPr/>
          <p:nvPr/>
        </p:nvSpPr>
        <p:spPr>
          <a:xfrm>
            <a:off x="6098857" y="5019913"/>
            <a:ext cx="7919085" cy="775573"/>
          </a:xfrm>
          <a:prstGeom prst="rect">
            <a:avLst/>
          </a:prstGeom>
          <a:solidFill>
            <a:srgbClr val="FFFFFF">
              <a:alpha val="4000"/>
            </a:srgbClr>
          </a:solidFill>
          <a:ln/>
        </p:spPr>
      </p:sp>
      <p:sp>
        <p:nvSpPr>
          <p:cNvPr id="15" name="Text 11"/>
          <p:cNvSpPr/>
          <p:nvPr/>
        </p:nvSpPr>
        <p:spPr>
          <a:xfrm>
            <a:off x="6271617" y="5131118"/>
            <a:ext cx="3610213" cy="276582"/>
          </a:xfrm>
          <a:prstGeom prst="rect">
            <a:avLst/>
          </a:prstGeom>
          <a:noFill/>
          <a:ln/>
        </p:spPr>
        <p:txBody>
          <a:bodyPr wrap="non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Sales Pipeline Management</a:t>
            </a:r>
            <a:endParaRPr lang="en-US" sz="1361" dirty="0"/>
          </a:p>
        </p:txBody>
      </p:sp>
      <p:sp>
        <p:nvSpPr>
          <p:cNvPr id="16" name="Text 12"/>
          <p:cNvSpPr/>
          <p:nvPr/>
        </p:nvSpPr>
        <p:spPr>
          <a:xfrm>
            <a:off x="10234970" y="5131118"/>
            <a:ext cx="3610213" cy="553164"/>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Track the progress of sales opportunities and manage your sales pipeline effectively.</a:t>
            </a:r>
            <a:endParaRPr lang="en-US" sz="1361" dirty="0"/>
          </a:p>
        </p:txBody>
      </p:sp>
      <p:sp>
        <p:nvSpPr>
          <p:cNvPr id="17" name="Shape 13"/>
          <p:cNvSpPr/>
          <p:nvPr/>
        </p:nvSpPr>
        <p:spPr>
          <a:xfrm>
            <a:off x="6098857" y="5795486"/>
            <a:ext cx="7919085" cy="1052155"/>
          </a:xfrm>
          <a:prstGeom prst="rect">
            <a:avLst/>
          </a:prstGeom>
          <a:solidFill>
            <a:srgbClr val="000000">
              <a:alpha val="4000"/>
            </a:srgbClr>
          </a:solidFill>
          <a:ln/>
        </p:spPr>
      </p:sp>
      <p:sp>
        <p:nvSpPr>
          <p:cNvPr id="18" name="Text 14"/>
          <p:cNvSpPr/>
          <p:nvPr/>
        </p:nvSpPr>
        <p:spPr>
          <a:xfrm>
            <a:off x="6271617" y="5906691"/>
            <a:ext cx="3610213" cy="276582"/>
          </a:xfrm>
          <a:prstGeom prst="rect">
            <a:avLst/>
          </a:prstGeom>
          <a:noFill/>
          <a:ln/>
        </p:spPr>
        <p:txBody>
          <a:bodyPr wrap="non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Marketing Automation</a:t>
            </a:r>
            <a:endParaRPr lang="en-US" sz="1361" dirty="0"/>
          </a:p>
        </p:txBody>
      </p:sp>
      <p:sp>
        <p:nvSpPr>
          <p:cNvPr id="19" name="Text 15"/>
          <p:cNvSpPr/>
          <p:nvPr/>
        </p:nvSpPr>
        <p:spPr>
          <a:xfrm>
            <a:off x="10234970" y="5906691"/>
            <a:ext cx="3610213" cy="829747"/>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Automate marketing tasks such as email campaigns, social media updates, and lead nurturing.</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611558"/>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0" y="0"/>
            <a:ext cx="5486400" cy="9611558"/>
          </a:xfrm>
          <a:prstGeom prst="rect">
            <a:avLst/>
          </a:prstGeom>
        </p:spPr>
      </p:pic>
      <p:sp>
        <p:nvSpPr>
          <p:cNvPr id="5" name="Text 1"/>
          <p:cNvSpPr/>
          <p:nvPr/>
        </p:nvSpPr>
        <p:spPr>
          <a:xfrm>
            <a:off x="6091238" y="475178"/>
            <a:ext cx="7934325" cy="1080135"/>
          </a:xfrm>
          <a:prstGeom prst="rect">
            <a:avLst/>
          </a:prstGeom>
          <a:noFill/>
          <a:ln/>
        </p:spPr>
        <p:txBody>
          <a:bodyPr wrap="square" rtlCol="0" anchor="t"/>
          <a:lstStyle/>
          <a:p>
            <a:pPr marL="0" indent="0">
              <a:lnSpc>
                <a:spcPts val="4253"/>
              </a:lnSpc>
              <a:buNone/>
            </a:pPr>
            <a:r>
              <a:rPr lang="en-US" sz="3402" b="1" dirty="0">
                <a:solidFill>
                  <a:srgbClr val="F0F4F1"/>
                </a:solidFill>
                <a:latin typeface="Syne" pitchFamily="34" charset="0"/>
                <a:ea typeface="Syne" pitchFamily="34" charset="-122"/>
                <a:cs typeface="Syne" pitchFamily="34" charset="-120"/>
              </a:rPr>
              <a:t>Data-Driven Decision Making</a:t>
            </a:r>
            <a:endParaRPr lang="en-US" sz="3402" dirty="0"/>
          </a:p>
        </p:txBody>
      </p:sp>
      <p:sp>
        <p:nvSpPr>
          <p:cNvPr id="6" name="Text 2"/>
          <p:cNvSpPr/>
          <p:nvPr/>
        </p:nvSpPr>
        <p:spPr>
          <a:xfrm>
            <a:off x="6091238" y="1814513"/>
            <a:ext cx="7934325" cy="553164"/>
          </a:xfrm>
          <a:prstGeom prst="rect">
            <a:avLst/>
          </a:prstGeom>
          <a:noFill/>
          <a:ln/>
        </p:spPr>
        <p:txBody>
          <a:bodyPr wrap="square" rtlCol="0" anchor="t"/>
          <a:lstStyle/>
          <a:p>
            <a:pPr marL="0" indent="0">
              <a:lnSpc>
                <a:spcPts val="2177"/>
              </a:lnSpc>
              <a:buNone/>
            </a:pPr>
            <a:r>
              <a:rPr lang="en-US" sz="1361" dirty="0">
                <a:solidFill>
                  <a:srgbClr val="D7E5D8"/>
                </a:solidFill>
                <a:latin typeface="Syne" pitchFamily="34" charset="0"/>
                <a:ea typeface="Syne" pitchFamily="34" charset="-122"/>
                <a:cs typeface="Syne" pitchFamily="34" charset="-120"/>
              </a:rPr>
              <a:t>CRM software provides businesses with valuable data insights that can be used to make informed decisions.</a:t>
            </a:r>
            <a:endParaRPr lang="en-US" sz="1361" dirty="0"/>
          </a:p>
        </p:txBody>
      </p:sp>
      <p:pic>
        <p:nvPicPr>
          <p:cNvPr id="7" name="Image 2" descr="preencoded.png"/>
          <p:cNvPicPr>
            <a:picLocks noChangeAspect="1"/>
          </p:cNvPicPr>
          <p:nvPr/>
        </p:nvPicPr>
        <p:blipFill>
          <a:blip r:embed="rId5"/>
          <a:stretch>
            <a:fillRect/>
          </a:stretch>
        </p:blipFill>
        <p:spPr>
          <a:xfrm>
            <a:off x="6091238" y="2561987"/>
            <a:ext cx="431959" cy="431959"/>
          </a:xfrm>
          <a:prstGeom prst="rect">
            <a:avLst/>
          </a:prstGeom>
        </p:spPr>
      </p:pic>
      <p:sp>
        <p:nvSpPr>
          <p:cNvPr id="8" name="Text 3"/>
          <p:cNvSpPr/>
          <p:nvPr/>
        </p:nvSpPr>
        <p:spPr>
          <a:xfrm>
            <a:off x="6091238" y="3166705"/>
            <a:ext cx="3307794" cy="269915"/>
          </a:xfrm>
          <a:prstGeom prst="rect">
            <a:avLst/>
          </a:prstGeom>
          <a:noFill/>
          <a:ln/>
        </p:spPr>
        <p:txBody>
          <a:bodyPr wrap="none" rtlCol="0" anchor="t"/>
          <a:lstStyle/>
          <a:p>
            <a:pPr marL="0" indent="0" algn="l">
              <a:lnSpc>
                <a:spcPts val="2126"/>
              </a:lnSpc>
              <a:buNone/>
            </a:pPr>
            <a:r>
              <a:rPr lang="en-US" sz="1701" b="1" dirty="0">
                <a:solidFill>
                  <a:srgbClr val="D7E5D8"/>
                </a:solidFill>
                <a:latin typeface="Syne" pitchFamily="34" charset="0"/>
                <a:ea typeface="Syne" pitchFamily="34" charset="-122"/>
                <a:cs typeface="Syne" pitchFamily="34" charset="-120"/>
              </a:rPr>
              <a:t>Sales Performance</a:t>
            </a:r>
            <a:endParaRPr lang="en-US" sz="1701" dirty="0"/>
          </a:p>
        </p:txBody>
      </p:sp>
      <p:sp>
        <p:nvSpPr>
          <p:cNvPr id="9" name="Text 4"/>
          <p:cNvSpPr/>
          <p:nvPr/>
        </p:nvSpPr>
        <p:spPr>
          <a:xfrm>
            <a:off x="6091238" y="3540204"/>
            <a:ext cx="7934325" cy="276582"/>
          </a:xfrm>
          <a:prstGeom prst="rect">
            <a:avLst/>
          </a:prstGeom>
          <a:noFill/>
          <a:ln/>
        </p:spPr>
        <p:txBody>
          <a:bodyPr wrap="none" rtlCol="0" anchor="t"/>
          <a:lstStyle/>
          <a:p>
            <a:pPr marL="0" indent="0" algn="l">
              <a:lnSpc>
                <a:spcPts val="2177"/>
              </a:lnSpc>
              <a:buNone/>
            </a:pPr>
            <a:r>
              <a:rPr lang="en-US" sz="1361" dirty="0">
                <a:solidFill>
                  <a:srgbClr val="D7E5D8"/>
                </a:solidFill>
                <a:latin typeface="Syne" pitchFamily="34" charset="0"/>
                <a:ea typeface="Syne" pitchFamily="34" charset="-122"/>
                <a:cs typeface="Syne" pitchFamily="34" charset="-120"/>
              </a:rPr>
              <a:t>Track sales metrics like conversion rates, average deal size, and customer lifetime value.</a:t>
            </a:r>
            <a:endParaRPr lang="en-US" sz="1361" dirty="0"/>
          </a:p>
        </p:txBody>
      </p:sp>
      <p:pic>
        <p:nvPicPr>
          <p:cNvPr id="10" name="Image 3" descr="preencoded.png"/>
          <p:cNvPicPr>
            <a:picLocks noChangeAspect="1"/>
          </p:cNvPicPr>
          <p:nvPr/>
        </p:nvPicPr>
        <p:blipFill>
          <a:blip r:embed="rId6"/>
          <a:stretch>
            <a:fillRect/>
          </a:stretch>
        </p:blipFill>
        <p:spPr>
          <a:xfrm>
            <a:off x="6091238" y="4335185"/>
            <a:ext cx="431959" cy="431959"/>
          </a:xfrm>
          <a:prstGeom prst="rect">
            <a:avLst/>
          </a:prstGeom>
        </p:spPr>
      </p:pic>
      <p:sp>
        <p:nvSpPr>
          <p:cNvPr id="11" name="Text 5"/>
          <p:cNvSpPr/>
          <p:nvPr/>
        </p:nvSpPr>
        <p:spPr>
          <a:xfrm>
            <a:off x="6091238" y="4939903"/>
            <a:ext cx="3323273" cy="269915"/>
          </a:xfrm>
          <a:prstGeom prst="rect">
            <a:avLst/>
          </a:prstGeom>
          <a:noFill/>
          <a:ln/>
        </p:spPr>
        <p:txBody>
          <a:bodyPr wrap="none" rtlCol="0" anchor="t"/>
          <a:lstStyle/>
          <a:p>
            <a:pPr marL="0" indent="0" algn="l">
              <a:lnSpc>
                <a:spcPts val="2126"/>
              </a:lnSpc>
              <a:buNone/>
            </a:pPr>
            <a:r>
              <a:rPr lang="en-US" sz="1701" b="1" dirty="0">
                <a:solidFill>
                  <a:srgbClr val="D7E5D8"/>
                </a:solidFill>
                <a:latin typeface="Syne" pitchFamily="34" charset="0"/>
                <a:ea typeface="Syne" pitchFamily="34" charset="-122"/>
                <a:cs typeface="Syne" pitchFamily="34" charset="-120"/>
              </a:rPr>
              <a:t>Customer Behavior</a:t>
            </a:r>
            <a:endParaRPr lang="en-US" sz="1701" dirty="0"/>
          </a:p>
        </p:txBody>
      </p:sp>
      <p:sp>
        <p:nvSpPr>
          <p:cNvPr id="12" name="Text 6"/>
          <p:cNvSpPr/>
          <p:nvPr/>
        </p:nvSpPr>
        <p:spPr>
          <a:xfrm>
            <a:off x="6091238" y="5313402"/>
            <a:ext cx="7934325" cy="276582"/>
          </a:xfrm>
          <a:prstGeom prst="rect">
            <a:avLst/>
          </a:prstGeom>
          <a:noFill/>
          <a:ln/>
        </p:spPr>
        <p:txBody>
          <a:bodyPr wrap="none" rtlCol="0" anchor="t"/>
          <a:lstStyle/>
          <a:p>
            <a:pPr marL="0" indent="0" algn="l">
              <a:lnSpc>
                <a:spcPts val="2177"/>
              </a:lnSpc>
              <a:buNone/>
            </a:pPr>
            <a:r>
              <a:rPr lang="en-US" sz="1361" dirty="0">
                <a:solidFill>
                  <a:srgbClr val="D7E5D8"/>
                </a:solidFill>
                <a:latin typeface="Syne" pitchFamily="34" charset="0"/>
                <a:ea typeface="Syne" pitchFamily="34" charset="-122"/>
                <a:cs typeface="Syne" pitchFamily="34" charset="-120"/>
              </a:rPr>
              <a:t>Analyze customer interactions, purchase patterns, and preferences to understand their needs.</a:t>
            </a:r>
            <a:endParaRPr lang="en-US" sz="1361" dirty="0"/>
          </a:p>
        </p:txBody>
      </p:sp>
      <p:pic>
        <p:nvPicPr>
          <p:cNvPr id="13" name="Image 4" descr="preencoded.png"/>
          <p:cNvPicPr>
            <a:picLocks noChangeAspect="1"/>
          </p:cNvPicPr>
          <p:nvPr/>
        </p:nvPicPr>
        <p:blipFill>
          <a:blip r:embed="rId7"/>
          <a:stretch>
            <a:fillRect/>
          </a:stretch>
        </p:blipFill>
        <p:spPr>
          <a:xfrm>
            <a:off x="6091238" y="6108383"/>
            <a:ext cx="431959" cy="431959"/>
          </a:xfrm>
          <a:prstGeom prst="rect">
            <a:avLst/>
          </a:prstGeom>
        </p:spPr>
      </p:pic>
      <p:sp>
        <p:nvSpPr>
          <p:cNvPr id="14" name="Text 7"/>
          <p:cNvSpPr/>
          <p:nvPr/>
        </p:nvSpPr>
        <p:spPr>
          <a:xfrm>
            <a:off x="6091238" y="6713101"/>
            <a:ext cx="4185047" cy="269915"/>
          </a:xfrm>
          <a:prstGeom prst="rect">
            <a:avLst/>
          </a:prstGeom>
          <a:noFill/>
          <a:ln/>
        </p:spPr>
        <p:txBody>
          <a:bodyPr wrap="none" rtlCol="0" anchor="t"/>
          <a:lstStyle/>
          <a:p>
            <a:pPr marL="0" indent="0" algn="l">
              <a:lnSpc>
                <a:spcPts val="2126"/>
              </a:lnSpc>
              <a:buNone/>
            </a:pPr>
            <a:r>
              <a:rPr lang="en-US" sz="1701" b="1" dirty="0">
                <a:solidFill>
                  <a:srgbClr val="D7E5D8"/>
                </a:solidFill>
                <a:latin typeface="Syne" pitchFamily="34" charset="0"/>
                <a:ea typeface="Syne" pitchFamily="34" charset="-122"/>
                <a:cs typeface="Syne" pitchFamily="34" charset="-120"/>
              </a:rPr>
              <a:t>Marketing Effectiveness</a:t>
            </a:r>
            <a:endParaRPr lang="en-US" sz="1701" dirty="0"/>
          </a:p>
        </p:txBody>
      </p:sp>
      <p:sp>
        <p:nvSpPr>
          <p:cNvPr id="15" name="Text 8"/>
          <p:cNvSpPr/>
          <p:nvPr/>
        </p:nvSpPr>
        <p:spPr>
          <a:xfrm>
            <a:off x="6091238" y="7086600"/>
            <a:ext cx="7934325" cy="276582"/>
          </a:xfrm>
          <a:prstGeom prst="rect">
            <a:avLst/>
          </a:prstGeom>
          <a:noFill/>
          <a:ln/>
        </p:spPr>
        <p:txBody>
          <a:bodyPr wrap="none" rtlCol="0" anchor="t"/>
          <a:lstStyle/>
          <a:p>
            <a:pPr marL="0" indent="0" algn="l">
              <a:lnSpc>
                <a:spcPts val="2177"/>
              </a:lnSpc>
              <a:buNone/>
            </a:pPr>
            <a:r>
              <a:rPr lang="en-US" sz="1361" dirty="0">
                <a:solidFill>
                  <a:srgbClr val="D7E5D8"/>
                </a:solidFill>
                <a:latin typeface="Syne" pitchFamily="34" charset="0"/>
                <a:ea typeface="Syne" pitchFamily="34" charset="-122"/>
                <a:cs typeface="Syne" pitchFamily="34" charset="-120"/>
              </a:rPr>
              <a:t>Measure the success of marketing campaigns and optimize your marketing strategies.</a:t>
            </a:r>
            <a:endParaRPr lang="en-US" sz="1361" dirty="0"/>
          </a:p>
        </p:txBody>
      </p:sp>
      <p:pic>
        <p:nvPicPr>
          <p:cNvPr id="16" name="Image 5" descr="preencoded.png"/>
          <p:cNvPicPr>
            <a:picLocks noChangeAspect="1"/>
          </p:cNvPicPr>
          <p:nvPr/>
        </p:nvPicPr>
        <p:blipFill>
          <a:blip r:embed="rId8"/>
          <a:stretch>
            <a:fillRect/>
          </a:stretch>
        </p:blipFill>
        <p:spPr>
          <a:xfrm>
            <a:off x="6091238" y="7881580"/>
            <a:ext cx="431959" cy="431959"/>
          </a:xfrm>
          <a:prstGeom prst="rect">
            <a:avLst/>
          </a:prstGeom>
        </p:spPr>
      </p:pic>
      <p:sp>
        <p:nvSpPr>
          <p:cNvPr id="17" name="Text 9"/>
          <p:cNvSpPr/>
          <p:nvPr/>
        </p:nvSpPr>
        <p:spPr>
          <a:xfrm>
            <a:off x="6091238" y="8486299"/>
            <a:ext cx="3890010" cy="269915"/>
          </a:xfrm>
          <a:prstGeom prst="rect">
            <a:avLst/>
          </a:prstGeom>
          <a:noFill/>
          <a:ln/>
        </p:spPr>
        <p:txBody>
          <a:bodyPr wrap="none" rtlCol="0" anchor="t"/>
          <a:lstStyle/>
          <a:p>
            <a:pPr marL="0" indent="0" algn="l">
              <a:lnSpc>
                <a:spcPts val="2126"/>
              </a:lnSpc>
              <a:buNone/>
            </a:pPr>
            <a:r>
              <a:rPr lang="en-US" sz="1701" b="1" dirty="0">
                <a:solidFill>
                  <a:srgbClr val="D7E5D8"/>
                </a:solidFill>
                <a:latin typeface="Syne" pitchFamily="34" charset="0"/>
                <a:ea typeface="Syne" pitchFamily="34" charset="-122"/>
                <a:cs typeface="Syne" pitchFamily="34" charset="-120"/>
              </a:rPr>
              <a:t>Customer Satisfaction</a:t>
            </a:r>
            <a:endParaRPr lang="en-US" sz="1701" dirty="0"/>
          </a:p>
        </p:txBody>
      </p:sp>
      <p:sp>
        <p:nvSpPr>
          <p:cNvPr id="18" name="Text 10"/>
          <p:cNvSpPr/>
          <p:nvPr/>
        </p:nvSpPr>
        <p:spPr>
          <a:xfrm>
            <a:off x="6091238" y="8859798"/>
            <a:ext cx="7934325" cy="276582"/>
          </a:xfrm>
          <a:prstGeom prst="rect">
            <a:avLst/>
          </a:prstGeom>
          <a:noFill/>
          <a:ln/>
        </p:spPr>
        <p:txBody>
          <a:bodyPr wrap="none" rtlCol="0" anchor="t"/>
          <a:lstStyle/>
          <a:p>
            <a:pPr marL="0" indent="0" algn="l">
              <a:lnSpc>
                <a:spcPts val="2177"/>
              </a:lnSpc>
              <a:buNone/>
            </a:pPr>
            <a:r>
              <a:rPr lang="en-US" sz="1361" dirty="0">
                <a:solidFill>
                  <a:srgbClr val="D7E5D8"/>
                </a:solidFill>
                <a:latin typeface="Syne" pitchFamily="34" charset="0"/>
                <a:ea typeface="Syne" pitchFamily="34" charset="-122"/>
                <a:cs typeface="Syne" pitchFamily="34" charset="-120"/>
              </a:rPr>
              <a:t>Track customer satisfaction scores, feedback, and complaints to identify areas for improvement.</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1013222"/>
            <a:ext cx="7415927" cy="3857625"/>
          </a:xfrm>
          <a:prstGeom prst="rect">
            <a:avLst/>
          </a:prstGeom>
          <a:noFill/>
          <a:ln/>
        </p:spPr>
        <p:txBody>
          <a:bodyPr wrap="square" rtlCol="0" anchor="t"/>
          <a:lstStyle/>
          <a:p>
            <a:pPr marL="0" indent="0">
              <a:lnSpc>
                <a:spcPts val="6075"/>
              </a:lnSpc>
              <a:buNone/>
            </a:pPr>
            <a:r>
              <a:rPr lang="en-US" sz="4860" b="1" dirty="0">
                <a:solidFill>
                  <a:srgbClr val="F0F4F1"/>
                </a:solidFill>
                <a:latin typeface="Syne" pitchFamily="34" charset="0"/>
                <a:ea typeface="Syne" pitchFamily="34" charset="-122"/>
                <a:cs typeface="Syne" pitchFamily="34" charset="-120"/>
              </a:rPr>
              <a:t>Conclusion: The Transformative Impact of CRM Software</a:t>
            </a:r>
            <a:endParaRPr lang="en-US" sz="4860" dirty="0"/>
          </a:p>
        </p:txBody>
      </p:sp>
      <p:sp>
        <p:nvSpPr>
          <p:cNvPr id="6" name="Text 2"/>
          <p:cNvSpPr/>
          <p:nvPr/>
        </p:nvSpPr>
        <p:spPr>
          <a:xfrm>
            <a:off x="6350437" y="5241131"/>
            <a:ext cx="7415927" cy="1975247"/>
          </a:xfrm>
          <a:prstGeom prst="rect">
            <a:avLst/>
          </a:prstGeom>
          <a:noFill/>
          <a:ln/>
        </p:spPr>
        <p:txBody>
          <a:bodyPr wrap="square" rtlCol="0" anchor="t"/>
          <a:lstStyle/>
          <a:p>
            <a:pPr marL="0" indent="0">
              <a:lnSpc>
                <a:spcPts val="3110"/>
              </a:lnSpc>
              <a:buNone/>
            </a:pPr>
            <a:r>
              <a:rPr lang="en-US" sz="1944" dirty="0">
                <a:solidFill>
                  <a:srgbClr val="D7E5D8"/>
                </a:solidFill>
                <a:latin typeface="Syne" pitchFamily="34" charset="0"/>
                <a:ea typeface="Syne" pitchFamily="34" charset="-122"/>
                <a:cs typeface="Syne" pitchFamily="34" charset="-120"/>
              </a:rPr>
              <a:t>CRM software has revolutionized the way businesses interact with and manage their customers. By centralizing customer data, automating processes, and providing valuable insights, CRM software empowers businesses to build stronger relationships, improve customer satisfaction, and drive growth.</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716</Words>
  <Application>Microsoft Office PowerPoint</Application>
  <PresentationFormat>Custom</PresentationFormat>
  <Paragraphs>73</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Syne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 840</cp:lastModifiedBy>
  <cp:revision>2</cp:revision>
  <dcterms:created xsi:type="dcterms:W3CDTF">2024-07-08T17:09:05Z</dcterms:created>
  <dcterms:modified xsi:type="dcterms:W3CDTF">2024-07-08T17:12:26Z</dcterms:modified>
</cp:coreProperties>
</file>